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343" r:id="rId2"/>
    <p:sldId id="308" r:id="rId3"/>
    <p:sldId id="342" r:id="rId4"/>
    <p:sldId id="307" r:id="rId5"/>
    <p:sldId id="306" r:id="rId6"/>
    <p:sldId id="300" r:id="rId7"/>
    <p:sldId id="301" r:id="rId8"/>
    <p:sldId id="312" r:id="rId9"/>
    <p:sldId id="311" r:id="rId10"/>
    <p:sldId id="313" r:id="rId11"/>
    <p:sldId id="314" r:id="rId12"/>
    <p:sldId id="315" r:id="rId13"/>
    <p:sldId id="316" r:id="rId14"/>
    <p:sldId id="320" r:id="rId15"/>
    <p:sldId id="319" r:id="rId16"/>
    <p:sldId id="318" r:id="rId17"/>
    <p:sldId id="317" r:id="rId18"/>
    <p:sldId id="326" r:id="rId19"/>
    <p:sldId id="327" r:id="rId20"/>
    <p:sldId id="321" r:id="rId21"/>
    <p:sldId id="322" r:id="rId22"/>
    <p:sldId id="325" r:id="rId23"/>
    <p:sldId id="328" r:id="rId24"/>
    <p:sldId id="330" r:id="rId25"/>
    <p:sldId id="329" r:id="rId26"/>
    <p:sldId id="331" r:id="rId27"/>
    <p:sldId id="332" r:id="rId28"/>
    <p:sldId id="333" r:id="rId29"/>
    <p:sldId id="335" r:id="rId30"/>
    <p:sldId id="334" r:id="rId31"/>
    <p:sldId id="336" r:id="rId32"/>
    <p:sldId id="337" r:id="rId33"/>
    <p:sldId id="340" r:id="rId34"/>
    <p:sldId id="339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477084A-700F-4D8C-AA74-AE49C975BDA3}" type="datetimeFigureOut">
              <a:rPr lang="ru-RU"/>
              <a:pPr>
                <a:defRPr/>
              </a:pPr>
              <a:t>03.11.2021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424500-4DF9-4A94-BA8B-3845DF592A3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59D94-8EC8-4270-B02C-525082A1E5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69834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82945-7980-4617-BFD7-8BDB332120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6372804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6B23C-7E2F-4722-AE72-2B7A8D82DF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77132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C1D0-0930-4B8D-9BAC-ACDFF8EC7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84488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A616B-E8F7-4E36-BE19-A02D5907EF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8994115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75CD04-B062-4FF7-90FE-DB0D346E5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955788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0CF73-7991-4D03-A685-37435EBF5D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556649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62E76-5DB4-4BF7-ABE0-F39F7CFEB8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713247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455B2-0083-41FF-AFA6-70A13BC4B8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533305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08DFD-B541-4EAD-92F5-93F42E3DF8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110067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5764A-767E-47BF-A2C5-19141BEA6D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5419428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9825410-EFDB-451C-88D1-D05BA85F9B2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audio" Target="../media/audio1.wav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36.png"/><Relationship Id="rId5" Type="http://schemas.openxmlformats.org/officeDocument/2006/relationships/audio" Target="../media/audio4.wav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audio" Target="../media/audio3.wav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audio" Target="../media/audio2.wav"/><Relationship Id="rId7" Type="http://schemas.openxmlformats.org/officeDocument/2006/relationships/audio" Target="../media/audio1.wav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audio" Target="../media/audio4.wav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44.png"/><Relationship Id="rId5" Type="http://schemas.openxmlformats.org/officeDocument/2006/relationships/audio" Target="../media/audio6.wav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audio" Target="../media/audio5.wav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13" Type="http://schemas.openxmlformats.org/officeDocument/2006/relationships/image" Target="../media/image57.png"/><Relationship Id="rId3" Type="http://schemas.openxmlformats.org/officeDocument/2006/relationships/audio" Target="../media/audio8.wav"/><Relationship Id="rId7" Type="http://schemas.openxmlformats.org/officeDocument/2006/relationships/image" Target="../media/image3.jpeg"/><Relationship Id="rId12" Type="http://schemas.openxmlformats.org/officeDocument/2006/relationships/image" Target="../media/image56.png"/><Relationship Id="rId2" Type="http://schemas.openxmlformats.org/officeDocument/2006/relationships/audio" Target="../media/audio1.wav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openxmlformats.org/officeDocument/2006/relationships/image" Target="../media/image55.png"/><Relationship Id="rId5" Type="http://schemas.openxmlformats.org/officeDocument/2006/relationships/audio" Target="../media/audio7.wav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audio" Target="../media/audio6.wav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audio" Target="../media/audio2.wav"/><Relationship Id="rId7" Type="http://schemas.openxmlformats.org/officeDocument/2006/relationships/image" Target="../media/image3.jpeg"/><Relationship Id="rId12" Type="http://schemas.openxmlformats.org/officeDocument/2006/relationships/image" Target="../media/image65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.wav"/><Relationship Id="rId11" Type="http://schemas.openxmlformats.org/officeDocument/2006/relationships/image" Target="../media/image64.png"/><Relationship Id="rId5" Type="http://schemas.openxmlformats.org/officeDocument/2006/relationships/audio" Target="../media/audio3.wav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audio" Target="../media/audio1.wav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2FE8D-E958-4780-8B0E-7516563C5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512" y="332657"/>
            <a:ext cx="8784976" cy="50405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 122»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2B3036-1EAC-416C-B306-BF6F9463C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496944" cy="393799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ОО Познавательное развитие (ФЭМП) </a:t>
            </a:r>
          </a:p>
          <a:p>
            <a:r>
              <a:rPr lang="ru-RU" dirty="0">
                <a:solidFill>
                  <a:srgbClr val="002060"/>
                </a:solidFill>
              </a:rPr>
              <a:t>Презентация «Милые котята»  </a:t>
            </a:r>
          </a:p>
          <a:p>
            <a:r>
              <a:rPr lang="ru-RU" dirty="0">
                <a:solidFill>
                  <a:srgbClr val="002060"/>
                </a:solidFill>
              </a:rPr>
              <a:t>Средняя группа 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Воспитатель: Мирзабекова И.С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C20B5B-6645-4F3D-8836-D458F2198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450" y="3997223"/>
            <a:ext cx="2371550" cy="25056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C2F826-C701-4E72-A4DE-46C52419B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8925"/>
            <a:ext cx="1902117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49158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Прямоугольник 1"/>
          <p:cNvSpPr>
            <a:spLocks noChangeArrowheads="1"/>
          </p:cNvSpPr>
          <p:nvPr/>
        </p:nvSpPr>
        <p:spPr bwMode="auto">
          <a:xfrm>
            <a:off x="1476375" y="1196975"/>
            <a:ext cx="5381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элементарных математических представлений</a:t>
            </a:r>
          </a:p>
        </p:txBody>
      </p:sp>
      <p:sp>
        <p:nvSpPr>
          <p:cNvPr id="3076" name="Прямоугольник 2"/>
          <p:cNvSpPr>
            <a:spLocks noChangeArrowheads="1"/>
          </p:cNvSpPr>
          <p:nvPr/>
        </p:nvSpPr>
        <p:spPr bwMode="auto">
          <a:xfrm>
            <a:off x="1476375" y="2276475"/>
            <a:ext cx="63357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упражнять в счете и отсчете предметов на слух, на ощупь (в пределах 5).</a:t>
            </a:r>
          </a:p>
          <a:p>
            <a:pPr eaLnBrk="1" hangingPunct="1"/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- формировать умение детей  соотносить форму предметов с геометрическими фигурами: шаром и кубом.</a:t>
            </a:r>
          </a:p>
          <a:p>
            <a:pPr eaLnBrk="1" hangingPunct="1"/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- развивать умение сравнивать предметы по цвету, форме, величине.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1" descr="http://img-fotki.yandex.ru/get/4814/126546840.6/0_84e71_1b1fe6ee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7147" y="2099073"/>
            <a:ext cx="4059029" cy="356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2495550" y="1196975"/>
            <a:ext cx="3444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задание</a:t>
            </a:r>
          </a:p>
          <a:p>
            <a:pPr algn="ctr" eaLnBrk="1" hangingPunct="1"/>
            <a:r>
              <a:rPr lang="ru-RU" altLang="ru-RU" sz="2800" b="1" u="sng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Котята</a:t>
            </a:r>
            <a:endParaRPr lang="ru-RU" altLang="ru-RU" sz="2800" b="1" u="sng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1258888" y="1196975"/>
            <a:ext cx="68421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послушайте, ребята,</a:t>
            </a:r>
            <a:b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хочу вам рассказать:</a:t>
            </a:r>
            <a:b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Родились у нас котята‑</a:t>
            </a:r>
            <a:b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по счету ровно пять.</a:t>
            </a:r>
            <a:endParaRPr lang="ru-RU" altLang="ru-RU" sz="2400"/>
          </a:p>
        </p:txBody>
      </p:sp>
      <p:pic>
        <p:nvPicPr>
          <p:cNvPr id="4" name="Picture 2" descr="http://ratavanne.org/wp-content/uploads/2011/09/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140075"/>
            <a:ext cx="3343275" cy="2419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5" name="Прямоугольник 2"/>
          <p:cNvSpPr>
            <a:spLocks noChangeArrowheads="1"/>
          </p:cNvSpPr>
          <p:nvPr/>
        </p:nvSpPr>
        <p:spPr bwMode="auto">
          <a:xfrm>
            <a:off x="1547813" y="2852738"/>
            <a:ext cx="1944687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0">
                <a:solidFill>
                  <a:srgbClr val="FF0000"/>
                </a:solidFill>
              </a:rPr>
              <a:t>5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Прямоугольник 1"/>
          <p:cNvSpPr>
            <a:spLocks noChangeArrowheads="1"/>
          </p:cNvSpPr>
          <p:nvPr/>
        </p:nvSpPr>
        <p:spPr bwMode="auto">
          <a:xfrm>
            <a:off x="1979613" y="1196975"/>
            <a:ext cx="4878387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</a:rPr>
              <a:t>Мы решали, мы гадали:</a:t>
            </a:r>
            <a:br>
              <a:rPr lang="ru-RU" altLang="ru-RU" sz="2800" b="1">
                <a:latin typeface="Times New Roman" panose="02020603050405020304" pitchFamily="18" charset="0"/>
              </a:rPr>
            </a:br>
            <a:r>
              <a:rPr lang="ru-RU" altLang="ru-RU" sz="2800" b="1">
                <a:latin typeface="Times New Roman" panose="02020603050405020304" pitchFamily="18" charset="0"/>
              </a:rPr>
              <a:t>Как же нам котят назвать?</a:t>
            </a:r>
            <a:br>
              <a:rPr lang="ru-RU" altLang="ru-RU" sz="2800" b="1">
                <a:latin typeface="Times New Roman" panose="02020603050405020304" pitchFamily="18" charset="0"/>
              </a:rPr>
            </a:br>
            <a:r>
              <a:rPr lang="ru-RU" altLang="ru-RU" sz="2800" b="1">
                <a:latin typeface="Times New Roman" panose="02020603050405020304" pitchFamily="18" charset="0"/>
              </a:rPr>
              <a:t>Наконец мы их назвали:</a:t>
            </a:r>
            <a:br>
              <a:rPr lang="ru-RU" altLang="ru-RU" sz="2000">
                <a:latin typeface="Times New Roman" panose="02020603050405020304" pitchFamily="18" charset="0"/>
              </a:rPr>
            </a:br>
            <a:endParaRPr lang="ru-RU" altLang="ru-RU" sz="2000"/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1619250" y="2708275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РАЗ, ДВА, ТРИ, ЧЕТЫРЕ, ПЯТЬ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900113" y="3429000"/>
            <a:ext cx="7056437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3000">
                <a:solidFill>
                  <a:srgbClr val="FF0000"/>
                </a:solidFill>
              </a:rPr>
              <a:t>1 2 3 4 5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Картинка 15 из 1561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2187" y="1916832"/>
            <a:ext cx="2440171" cy="3560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2" name="Прямоугольник 1"/>
          <p:cNvSpPr>
            <a:spLocks noChangeArrowheads="1"/>
          </p:cNvSpPr>
          <p:nvPr/>
        </p:nvSpPr>
        <p:spPr bwMode="auto">
          <a:xfrm>
            <a:off x="1835150" y="1341438"/>
            <a:ext cx="57610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РАЗ – котенок самый белый</a:t>
            </a:r>
            <a:r>
              <a:rPr lang="ru-RU" altLang="ru-RU" sz="2400"/>
              <a:t>, </a:t>
            </a:r>
          </a:p>
        </p:txBody>
      </p:sp>
      <p:sp>
        <p:nvSpPr>
          <p:cNvPr id="7173" name="Прямоугольник 3"/>
          <p:cNvSpPr>
            <a:spLocks noChangeArrowheads="1"/>
          </p:cNvSpPr>
          <p:nvPr/>
        </p:nvSpPr>
        <p:spPr bwMode="auto">
          <a:xfrm>
            <a:off x="1547813" y="2060575"/>
            <a:ext cx="3459162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3000">
                <a:solidFill>
                  <a:srgbClr val="FF0000"/>
                </a:solidFill>
              </a:rPr>
              <a:t>  </a:t>
            </a:r>
            <a:r>
              <a:rPr lang="ru-RU" altLang="ru-RU" sz="20000" b="1">
                <a:solidFill>
                  <a:srgbClr val="FF0000"/>
                </a:solidFill>
              </a:rPr>
              <a:t>1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1"/>
          <p:cNvSpPr>
            <a:spLocks noChangeArrowheads="1"/>
          </p:cNvSpPr>
          <p:nvPr/>
        </p:nvSpPr>
        <p:spPr bwMode="auto">
          <a:xfrm>
            <a:off x="2484438" y="1268413"/>
            <a:ext cx="4751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ДВА ‑ котенок самый смелый, </a:t>
            </a:r>
            <a:endParaRPr lang="ru-RU" altLang="ru-RU" sz="2400"/>
          </a:p>
        </p:txBody>
      </p:sp>
      <p:pic>
        <p:nvPicPr>
          <p:cNvPr id="4" name="Picture 7" descr="C:\Users\Миша\AppData\Local\Microsoft\Windows\Temporary Internet Files\Content.IE5\6PC5KQ0E\MP90044487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355" y="1735993"/>
            <a:ext cx="2923267" cy="3835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7" name="Прямоугольник 2"/>
          <p:cNvSpPr>
            <a:spLocks noChangeArrowheads="1"/>
          </p:cNvSpPr>
          <p:nvPr/>
        </p:nvSpPr>
        <p:spPr bwMode="auto">
          <a:xfrm>
            <a:off x="2124075" y="2205038"/>
            <a:ext cx="3624263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0" b="1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Прямоугольник 1"/>
          <p:cNvSpPr>
            <a:spLocks noChangeArrowheads="1"/>
          </p:cNvSpPr>
          <p:nvPr/>
        </p:nvSpPr>
        <p:spPr bwMode="auto">
          <a:xfrm rot="10800000" flipV="1">
            <a:off x="2555875" y="1338263"/>
            <a:ext cx="4537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ТРИ ‑ котенок самый умный,</a:t>
            </a:r>
            <a:endParaRPr lang="ru-RU" altLang="ru-RU" sz="2400"/>
          </a:p>
        </p:txBody>
      </p:sp>
      <p:sp>
        <p:nvSpPr>
          <p:cNvPr id="9220" name="Прямоугольник 2"/>
          <p:cNvSpPr>
            <a:spLocks noChangeArrowheads="1"/>
          </p:cNvSpPr>
          <p:nvPr/>
        </p:nvSpPr>
        <p:spPr bwMode="auto">
          <a:xfrm>
            <a:off x="1619250" y="2349500"/>
            <a:ext cx="338772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0" b="1">
                <a:solidFill>
                  <a:srgbClr val="FF0000"/>
                </a:solidFill>
              </a:rPr>
              <a:t> 3</a:t>
            </a:r>
          </a:p>
        </p:txBody>
      </p:sp>
      <p:pic>
        <p:nvPicPr>
          <p:cNvPr id="5" name="Picture 6" descr="C:\Users\Миша\AppData\Local\Microsoft\Windows\Temporary Internet Files\Content.IE5\LW0FSEMS\MP90044486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0525" y="1799676"/>
            <a:ext cx="2834678" cy="3719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Прямоугольник 1"/>
          <p:cNvSpPr>
            <a:spLocks noChangeArrowheads="1"/>
          </p:cNvSpPr>
          <p:nvPr/>
        </p:nvSpPr>
        <p:spPr bwMode="auto">
          <a:xfrm>
            <a:off x="2339975" y="1309688"/>
            <a:ext cx="4679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/>
              <a:t>А ЧЕТЫРЕ ‑ самый шумный,</a:t>
            </a:r>
            <a:endParaRPr lang="ru-RU" altLang="ru-RU" sz="2000"/>
          </a:p>
        </p:txBody>
      </p:sp>
      <p:pic>
        <p:nvPicPr>
          <p:cNvPr id="4" name="Picture 9" descr="Картинка 28 из 48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51376"/>
            <a:ext cx="381642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1835150" y="2492375"/>
            <a:ext cx="24765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0" b="1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30163"/>
            <a:ext cx="91948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1116013" y="1196975"/>
            <a:ext cx="70564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Times New Roman" panose="02020603050405020304" pitchFamily="18" charset="0"/>
              </a:rPr>
              <a:t>ПЯТЬ похож на ТРИ и ДВА ‑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Те же хвост и голова,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Тоже пятнышко на спинке,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Так же спит весь день в корзинке.</a:t>
            </a:r>
            <a:endParaRPr lang="ru-RU" altLang="ru-RU" sz="2400" b="1"/>
          </a:p>
        </p:txBody>
      </p:sp>
      <p:pic>
        <p:nvPicPr>
          <p:cNvPr id="4" name="Picture 9" descr="Картинка 19 из 158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4046" y="2702229"/>
            <a:ext cx="2542210" cy="3004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9" name="TextBox 2"/>
          <p:cNvSpPr txBox="1">
            <a:spLocks noChangeArrowheads="1"/>
          </p:cNvSpPr>
          <p:nvPr/>
        </p:nvSpPr>
        <p:spPr bwMode="auto">
          <a:xfrm>
            <a:off x="1979613" y="2636838"/>
            <a:ext cx="2332037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0" b="1">
                <a:solidFill>
                  <a:srgbClr val="FF0000"/>
                </a:solidFill>
              </a:rPr>
              <a:t>5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Прямоугольник 1"/>
          <p:cNvSpPr>
            <a:spLocks noChangeArrowheads="1"/>
          </p:cNvSpPr>
          <p:nvPr/>
        </p:nvSpPr>
        <p:spPr bwMode="auto">
          <a:xfrm>
            <a:off x="1258888" y="1052513"/>
            <a:ext cx="55991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Times New Roman" panose="02020603050405020304" pitchFamily="18" charset="0"/>
              </a:rPr>
              <a:t>Хороши у нас котята ‑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РАЗ, ДВА, ТРИ, ЧЕТЫРЕ, ПЯТЬ!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Заходите к нам, ребята,</a:t>
            </a:r>
            <a:br>
              <a:rPr lang="ru-RU" altLang="ru-RU" sz="2400" b="1">
                <a:latin typeface="Times New Roman" panose="02020603050405020304" pitchFamily="18" charset="0"/>
              </a:rPr>
            </a:br>
            <a:r>
              <a:rPr lang="ru-RU" altLang="ru-RU" sz="2400" b="1">
                <a:latin typeface="Times New Roman" panose="02020603050405020304" pitchFamily="18" charset="0"/>
              </a:rPr>
              <a:t>Посмотреть и посчитать</a:t>
            </a:r>
            <a:endParaRPr lang="ru-RU" altLang="ru-RU" sz="2400"/>
          </a:p>
        </p:txBody>
      </p:sp>
      <p:pic>
        <p:nvPicPr>
          <p:cNvPr id="4" name="Picture 9" descr="Картинка 15 из 1561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354" y="2945138"/>
            <a:ext cx="1776797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 descr="C:\Users\Миша\AppData\Local\Microsoft\Windows\Temporary Internet Files\Content.IE5\6PC5KQ0E\MP90044487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4551" y="3579535"/>
            <a:ext cx="1646433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C:\Users\Миша\AppData\Local\Microsoft\Windows\Temporary Internet Files\Content.IE5\LW0FSEMS\MP90044486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7068" y="2729114"/>
            <a:ext cx="214036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9" descr="Картинка 19 из 158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5404" y="1858471"/>
            <a:ext cx="2016224" cy="2382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9" descr="Картинка 28 из 488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98015" y="3759555"/>
            <a:ext cx="223224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 descr="C:\Users\Миша\AppData\Local\Microsoft\Windows\Temporary Internet Files\Content.IE5\LW0FSEMS\MP90044487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12875"/>
            <a:ext cx="3113087" cy="408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1258888" y="1125538"/>
            <a:ext cx="35290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котят изображено на картинке?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6663" y="2484438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1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68413" y="3941763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3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71588" y="3194050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5" action="ppaction://hlinksldjump"/>
              </a:rPr>
              <a:t>2</a:t>
            </a:r>
            <a:endParaRPr lang="ru-RU" sz="2800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www.nevamodern.ru/kittens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172" y="1745234"/>
            <a:ext cx="3685212" cy="362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 rot="10800000" flipV="1">
            <a:off x="1187450" y="1052513"/>
            <a:ext cx="2719388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котят изображено на картинке?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838" y="2557463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1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01725" y="3211513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2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2838" y="3860800"/>
            <a:ext cx="3241675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5" action="ppaction://hlinksldjump"/>
              </a:rPr>
              <a:t>3</a:t>
            </a:r>
            <a:endParaRPr lang="ru-RU" sz="2800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Картинка 3 из 142729"/>
          <p:cNvPicPr>
            <a:picLocks noChangeAspect="1" noChangeArrowheads="1"/>
          </p:cNvPicPr>
          <p:nvPr/>
        </p:nvPicPr>
        <p:blipFill>
          <a:blip r:embed="rId3" cstate="print"/>
          <a:srcRect l="3780" t="3780"/>
          <a:stretch>
            <a:fillRect/>
          </a:stretch>
        </p:blipFill>
        <p:spPr bwMode="auto">
          <a:xfrm>
            <a:off x="4139952" y="2060848"/>
            <a:ext cx="4035485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364" name="Прямоугольник 1"/>
          <p:cNvSpPr>
            <a:spLocks noChangeArrowheads="1"/>
          </p:cNvSpPr>
          <p:nvPr/>
        </p:nvSpPr>
        <p:spPr bwMode="auto">
          <a:xfrm>
            <a:off x="1258888" y="1125538"/>
            <a:ext cx="2376487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котят изображено на картинке?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013" y="2940050"/>
            <a:ext cx="2952750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3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1250" y="3617913"/>
            <a:ext cx="2952750" cy="5222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2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36650" y="4292600"/>
            <a:ext cx="2952750" cy="5222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5" action="ppaction://hlinksldjump"/>
              </a:rPr>
              <a:t>5</a:t>
            </a:r>
            <a:endParaRPr lang="ru-RU" sz="2800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Картинка 116 из 1581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2349500"/>
            <a:ext cx="3978275" cy="31670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88" name="Прямоугольник 1"/>
          <p:cNvSpPr>
            <a:spLocks noChangeArrowheads="1"/>
          </p:cNvSpPr>
          <p:nvPr/>
        </p:nvSpPr>
        <p:spPr bwMode="auto">
          <a:xfrm>
            <a:off x="1258888" y="1125538"/>
            <a:ext cx="26654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котят изображено на картинке?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450" y="2651125"/>
            <a:ext cx="2808288" cy="523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3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81100" y="3292475"/>
            <a:ext cx="2808288" cy="5222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5" action="ppaction://hlinksldjump"/>
              </a:rPr>
              <a:t>4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81100" y="3933825"/>
            <a:ext cx="2808288" cy="5222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hlinkClick r:id="rId4" action="ppaction://hlinksldjump"/>
              </a:rPr>
              <a:t>5</a:t>
            </a:r>
            <a:endParaRPr lang="ru-RU" sz="2800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C:\Users\Миша\AppData\Local\Microsoft\Windows\Temporary Internet Files\Content.IE5\LW0FSEMS\MC900442026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41550"/>
            <a:ext cx="295275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Прямоугольник 1"/>
          <p:cNvSpPr>
            <a:spLocks noChangeArrowheads="1"/>
          </p:cNvSpPr>
          <p:nvPr/>
        </p:nvSpPr>
        <p:spPr bwMode="auto">
          <a:xfrm>
            <a:off x="971550" y="1268413"/>
            <a:ext cx="4191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</a:t>
            </a:r>
          </a:p>
          <a:p>
            <a:pPr algn="ctr" eaLnBrk="1" hangingPunct="1"/>
            <a:r>
              <a:rPr lang="ru-RU" altLang="ru-RU" sz="4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первым заданием справились!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619250" y="1196975"/>
            <a:ext cx="6126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приступить ко второму заданию предлагаю немного отдохнуть</a:t>
            </a:r>
          </a:p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 «Наши ручки»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2124075" y="2397125"/>
            <a:ext cx="47339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Ручки кверху поднимаем,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их отпускаем.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их развернем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 к себе скорей прижмем.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быстрей,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быстрей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Хлопай, хлопай веселей.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Прямоугольник 1"/>
          <p:cNvSpPr>
            <a:spLocks noChangeArrowheads="1"/>
          </p:cNvSpPr>
          <p:nvPr/>
        </p:nvSpPr>
        <p:spPr bwMode="auto">
          <a:xfrm>
            <a:off x="1547813" y="1782763"/>
            <a:ext cx="30495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7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Шар.</a:t>
            </a:r>
            <a:endParaRPr lang="ru-RU" altLang="ru-RU" sz="7200"/>
          </a:p>
        </p:txBody>
      </p:sp>
      <p:sp>
        <p:nvSpPr>
          <p:cNvPr id="19460" name="Прямоугольник 2"/>
          <p:cNvSpPr>
            <a:spLocks noChangeArrowheads="1"/>
          </p:cNvSpPr>
          <p:nvPr/>
        </p:nvSpPr>
        <p:spPr bwMode="auto">
          <a:xfrm>
            <a:off x="5292725" y="1916113"/>
            <a:ext cx="27352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7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Куб.</a:t>
            </a:r>
            <a:endParaRPr lang="ru-RU" altLang="ru-RU" sz="7200"/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2994025" y="1268413"/>
            <a:ext cx="3636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задание</a:t>
            </a:r>
          </a:p>
        </p:txBody>
      </p:sp>
      <p:pic>
        <p:nvPicPr>
          <p:cNvPr id="19462" name="Содержимое 4" descr="шар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63" y="3117850"/>
            <a:ext cx="2105025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Содержимое 4" descr="кубик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05175"/>
            <a:ext cx="2244725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Содержимое 4" descr="шарики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36838"/>
            <a:ext cx="25908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d1jqecz1iy566e.cloudfront.net/med2/swt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62225"/>
            <a:ext cx="27940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Прямоугольник 1"/>
          <p:cNvSpPr>
            <a:spLocks noChangeArrowheads="1"/>
          </p:cNvSpPr>
          <p:nvPr/>
        </p:nvSpPr>
        <p:spPr bwMode="auto">
          <a:xfrm>
            <a:off x="2195513" y="1268413"/>
            <a:ext cx="5256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предметы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Содержимое 4" descr="шар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2882900"/>
            <a:ext cx="233521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с вырезом 4"/>
          <p:cNvSpPr/>
          <p:nvPr/>
        </p:nvSpPr>
        <p:spPr>
          <a:xfrm>
            <a:off x="3889375" y="3983038"/>
            <a:ext cx="1295400" cy="7191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Содержимое 7" descr="шары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882900"/>
            <a:ext cx="2376488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Прямоугольник 2"/>
          <p:cNvSpPr>
            <a:spLocks noChangeArrowheads="1"/>
          </p:cNvSpPr>
          <p:nvPr/>
        </p:nvSpPr>
        <p:spPr bwMode="auto">
          <a:xfrm>
            <a:off x="2051050" y="1125538"/>
            <a:ext cx="5113338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Шар похож на круг</a:t>
            </a:r>
            <a:endParaRPr lang="ru-RU" altLang="ru-RU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Содержимое 4" descr="кубик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924175"/>
            <a:ext cx="2411413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Содержимое 7" descr="квадрат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105150"/>
            <a:ext cx="24098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с вырезом 4"/>
          <p:cNvSpPr/>
          <p:nvPr/>
        </p:nvSpPr>
        <p:spPr>
          <a:xfrm>
            <a:off x="3924300" y="3933825"/>
            <a:ext cx="1225550" cy="6477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34" name="Прямоугольник 1"/>
          <p:cNvSpPr>
            <a:spLocks noChangeArrowheads="1"/>
          </p:cNvSpPr>
          <p:nvPr/>
        </p:nvSpPr>
        <p:spPr bwMode="auto">
          <a:xfrm>
            <a:off x="1979613" y="1196975"/>
            <a:ext cx="5832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0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Куб похож на квадрат</a:t>
            </a:r>
            <a:endParaRPr lang="ru-RU" altLang="ru-RU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https://ds03.infourok.ru/uploads/ex/065f/00066efe-6d8c357d/img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125538"/>
            <a:ext cx="575945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 descr="https://ds04.infourok.ru/uploads/ex/1167/000f0586-ef74321d/2/img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1068388"/>
            <a:ext cx="5940425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https://ds05.infourok.ru/uploads/ex/041d/0006f574-886ec002/2/img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1844675"/>
            <a:ext cx="5184775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1"/>
          <p:cNvSpPr txBox="1">
            <a:spLocks noChangeArrowheads="1"/>
          </p:cNvSpPr>
          <p:nvPr/>
        </p:nvSpPr>
        <p:spPr bwMode="auto">
          <a:xfrm>
            <a:off x="1692275" y="1052513"/>
            <a:ext cx="583247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algn="ctr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Найдите на рисунке предметы, которые имеют форму шара и куба 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 descr="https://ds04.infourok.ru/uploads/ex/0a90/0008e42f-66605b43/hello_html_m3572ea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4722813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1692275" y="1052513"/>
            <a:ext cx="575945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Найдите на рисунке предметы, которые имеют форму шара и куба 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Прямоугольник 1"/>
          <p:cNvSpPr>
            <a:spLocks noChangeArrowheads="1"/>
          </p:cNvSpPr>
          <p:nvPr/>
        </p:nvSpPr>
        <p:spPr bwMode="auto">
          <a:xfrm>
            <a:off x="1116013" y="1268413"/>
            <a:ext cx="342106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</a:t>
            </a:r>
          </a:p>
          <a:p>
            <a:pPr algn="ctr" eaLnBrk="1" hangingPunct="1"/>
            <a:r>
              <a:rPr lang="ru-RU" altLang="ru-RU" sz="4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вторым заданием тоже справились!</a:t>
            </a:r>
          </a:p>
        </p:txBody>
      </p:sp>
      <p:pic>
        <p:nvPicPr>
          <p:cNvPr id="27652" name="Picture 4" descr="C:\Users\Миша\AppData\Local\Microsoft\Windows\Temporary Internet Files\Content.IE5\LW0FSEMS\MC900442026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781175"/>
            <a:ext cx="3673475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059113" y="908050"/>
            <a:ext cx="2719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задание</a:t>
            </a:r>
          </a:p>
        </p:txBody>
      </p:sp>
      <p:sp>
        <p:nvSpPr>
          <p:cNvPr id="28676" name="Прямоугольник 4"/>
          <p:cNvSpPr>
            <a:spLocks noChangeArrowheads="1"/>
          </p:cNvSpPr>
          <p:nvPr/>
        </p:nvSpPr>
        <p:spPr bwMode="auto">
          <a:xfrm>
            <a:off x="1397000" y="1341438"/>
            <a:ext cx="58388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Сложите в корзинку маленькие фигуры (назовите цвет и форму фигуры только потом кликайте по ней)</a:t>
            </a:r>
          </a:p>
          <a:p>
            <a:pPr algn="ctr" eaLnBrk="1" hangingPunct="1"/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7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4076700"/>
            <a:ext cx="31829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Равнобедренный треугольник 9"/>
          <p:cNvSpPr/>
          <p:nvPr/>
        </p:nvSpPr>
        <p:spPr>
          <a:xfrm>
            <a:off x="1365250" y="4581525"/>
            <a:ext cx="863600" cy="906463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Улыбающееся лицо 10"/>
          <p:cNvSpPr/>
          <p:nvPr/>
        </p:nvSpPr>
        <p:spPr>
          <a:xfrm>
            <a:off x="4067175" y="2986088"/>
            <a:ext cx="1081088" cy="1060450"/>
          </a:xfrm>
          <a:prstGeom prst="smileyFac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97000" y="2025650"/>
            <a:ext cx="504825" cy="5048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65250" y="3403600"/>
            <a:ext cx="1008063" cy="6635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6127750" y="3086100"/>
            <a:ext cx="1041400" cy="9747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028950" y="2098675"/>
            <a:ext cx="1174750" cy="7175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968625" y="3141663"/>
            <a:ext cx="647700" cy="431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Куб 16"/>
          <p:cNvSpPr/>
          <p:nvPr/>
        </p:nvSpPr>
        <p:spPr>
          <a:xfrm>
            <a:off x="2843213" y="4217988"/>
            <a:ext cx="1081087" cy="903287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7092950" y="1882775"/>
            <a:ext cx="611188" cy="57467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491163" y="2349500"/>
            <a:ext cx="576262" cy="3603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5194300" y="3933825"/>
            <a:ext cx="900113" cy="893763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Блок-схема: узел 1"/>
          <p:cNvSpPr/>
          <p:nvPr/>
        </p:nvSpPr>
        <p:spPr>
          <a:xfrm>
            <a:off x="4308475" y="4668838"/>
            <a:ext cx="457200" cy="457200"/>
          </a:xfrm>
          <a:prstGeom prst="flowChartConnec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5559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Равнобедренный треугольник 2"/>
          <p:cNvSpPr/>
          <p:nvPr/>
        </p:nvSpPr>
        <p:spPr>
          <a:xfrm>
            <a:off x="2028825" y="4119563"/>
            <a:ext cx="936625" cy="94456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92725" y="3128963"/>
            <a:ext cx="863600" cy="79216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701" name="Прямоугольник 4"/>
          <p:cNvSpPr>
            <a:spLocks noChangeArrowheads="1"/>
          </p:cNvSpPr>
          <p:nvPr/>
        </p:nvSpPr>
        <p:spPr bwMode="auto">
          <a:xfrm>
            <a:off x="1835150" y="981075"/>
            <a:ext cx="5400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Сложите в сундук большие фигуры (назовите цвет и форму фигуры только потом кликайте по ней)</a:t>
            </a:r>
          </a:p>
          <a:p>
            <a:pPr algn="ctr" eaLnBrk="1" hangingPunct="1"/>
            <a:endParaRPr lang="ru-RU" altLang="ru-RU"/>
          </a:p>
        </p:txBody>
      </p:sp>
      <p:pic>
        <p:nvPicPr>
          <p:cNvPr id="29702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3921125"/>
            <a:ext cx="5497512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Улыбающееся лицо 9"/>
          <p:cNvSpPr/>
          <p:nvPr/>
        </p:nvSpPr>
        <p:spPr>
          <a:xfrm>
            <a:off x="2051050" y="3117850"/>
            <a:ext cx="890588" cy="815975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943350" y="2000250"/>
            <a:ext cx="468312" cy="649287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490913" y="3021013"/>
            <a:ext cx="1222375" cy="7207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403350" y="1784350"/>
            <a:ext cx="828675" cy="3587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2497138" y="1903413"/>
            <a:ext cx="936625" cy="935037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1420813" y="4027488"/>
            <a:ext cx="468312" cy="468312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Улыбающееся лицо 20"/>
          <p:cNvSpPr/>
          <p:nvPr/>
        </p:nvSpPr>
        <p:spPr>
          <a:xfrm>
            <a:off x="7013575" y="2838450"/>
            <a:ext cx="444500" cy="481013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25838" y="4371975"/>
            <a:ext cx="576262" cy="36036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472113" y="1784350"/>
            <a:ext cx="1368425" cy="84296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03350" y="2708275"/>
            <a:ext cx="501650" cy="457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C 0.00539 0.00255 0.01164 0.00139 0.01667 0.00463 C 0.01823 0.00556 0.01684 0.01019 0.01841 0.01111 C 0.02292 0.01412 0.0283 0.01412 0.03334 0.01574 C 0.05087 0.02732 0.06962 0.03148 0.08837 0.03797 C 0.1 0.0419 0.11025 0.05255 0.1217 0.05787 C 0.13125 0.0676 0.14011 0.07292 0.15174 0.07778 C 0.16511 0.09051 0.17986 0.10047 0.19497 0.10903 C 0.19723 0.11042 0.19948 0.11204 0.20174 0.11343 C 0.2073 0.11644 0.21841 0.12223 0.21841 0.12223 C 0.22518 0.13172 0.24011 0.13773 0.25 0.14236 C 0.2658 0.15834 0.24688 0.14121 0.26493 0.15116 C 0.2665 0.15209 0.26702 0.1544 0.26841 0.15556 C 0.2698 0.15672 0.2717 0.15718 0.27327 0.15787 C 0.279 0.16505 0.28403 0.1669 0.29167 0.16898 C 0.29757 0.17408 0.30348 0.17709 0.31007 0.1801 C 0.31702 0.1875 0.32327 0.19398 0.3316 0.19792 C 0.34115 0.20718 0.35157 0.21875 0.36164 0.22685 C 0.36632 0.23056 0.37205 0.23195 0.37674 0.23565 C 0.38438 0.24167 0.38889 0.24838 0.3967 0.25348 C 0.40226 0.26088 0.40764 0.26551 0.41493 0.26898 C 0.42396 0.28102 0.43525 0.28889 0.44497 0.3 C 0.46111 0.31829 0.44497 0.3007 0.45504 0.31574 C 0.46389 0.32894 0.47414 0.33889 0.48334 0.35116 C 0.49063 0.36088 0.49514 0.37292 0.5 0.38449 C 0.50486 0.39607 0.51094 0.40695 0.51667 0.41783 C 0.52084 0.42547 0.52153 0.43102 0.52674 0.43797 C 0.52952 0.44977 0.53664 0.45672 0.54167 0.46667 C 0.54271 0.47338 0.54844 0.49213 0.55174 0.49792 C 0.55417 0.50209 0.55782 0.50486 0.56007 0.50903 C 0.56598 0.51968 0.56233 0.51667 0.56997 0.52014 C 0.57778 0.53056 0.57361 0.52431 0.5816 0.54005 C 0.58577 0.54838 0.5941 0.55417 0.6 0.56019 C 0.60591 0.57593 0.61372 0.59885 0.62674 0.60672 " pathEditMode="relative" ptsTypes="fffffffffffffffffffffffffffffffff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-0.02616 C -0.02291 -0.01875 -0.02691 -0.01621 -0.01631 -0.01297 C -0.01232 -0.00463 -0.0085 -0.00047 -0.00138 0.00254 C 0.00452 0.01088 0.01129 0.01273 0.01858 0.01828 C 0.03143 0.02824 0.04445 0.03842 0.05695 0.0493 C 0.06754 0.05856 0.07136 0.05601 0.08021 0.06713 C 0.0849 0.07291 0.0915 0.07592 0.09532 0.08263 C 0.09948 0.09004 0.10452 0.09351 0.10869 0.10046 C 0.1099 0.10254 0.11042 0.10555 0.11198 0.10717 C 0.11337 0.10856 0.11528 0.10856 0.11702 0.10925 C 0.13195 0.12939 0.14306 0.14814 0.15191 0.17384 C 0.15591 0.18541 0.15973 0.19768 0.16355 0.20925 C 0.16719 0.22013 0.16858 0.23032 0.17362 0.2405 C 0.17483 0.2493 0.17587 0.26088 0.17865 0.26921 C 0.17952 0.27175 0.18125 0.27338 0.18195 0.27592 C 0.18768 0.29421 0.19132 0.31481 0.19532 0.33379 C 0.19705 0.35069 0.20139 0.36851 0.20869 0.38263 C 0.2125 0.40439 0.22014 0.42476 0.22691 0.4449 C 0.2283 0.44907 0.22865 0.45393 0.23021 0.4581 C 0.23073 0.45972 0.23143 0.46111 0.23195 0.46273 " pathEditMode="relative" rAng="0" ptsTypes="fffffffffffffffffffA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0" y="24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C 0.00539 0.00255 0.01164 0.00139 0.01667 0.00463 C 0.01823 0.00556 0.01684 0.01019 0.01841 0.01111 C 0.02292 0.01412 0.0283 0.01412 0.03334 0.01574 C 0.05087 0.02732 0.06962 0.03148 0.08837 0.03797 C 0.1 0.0419 0.11025 0.05255 0.1217 0.05787 C 0.13125 0.0676 0.14011 0.07292 0.15174 0.07778 C 0.16511 0.09051 0.17986 0.10047 0.19497 0.10903 C 0.19723 0.11042 0.19948 0.11204 0.20174 0.11343 C 0.2073 0.11644 0.21841 0.12223 0.21841 0.12223 C 0.22518 0.13172 0.24011 0.13773 0.25 0.14236 C 0.2658 0.15834 0.24688 0.14121 0.26493 0.15116 C 0.2665 0.15209 0.26702 0.1544 0.26841 0.15556 C 0.2698 0.15672 0.2717 0.15718 0.27327 0.15787 C 0.279 0.16505 0.28403 0.1669 0.29167 0.16898 C 0.29757 0.17408 0.30348 0.17709 0.31007 0.1801 C 0.31702 0.1875 0.32327 0.19398 0.3316 0.19792 C 0.34115 0.20718 0.35157 0.21875 0.36164 0.22685 C 0.36632 0.23056 0.37205 0.23195 0.37674 0.23565 C 0.38438 0.24167 0.38889 0.24838 0.3967 0.25348 C 0.40226 0.26088 0.40764 0.26551 0.41493 0.26898 C 0.42396 0.28102 0.43525 0.28889 0.44497 0.3 C 0.46111 0.31829 0.44497 0.3007 0.45504 0.31574 C 0.46389 0.32894 0.47414 0.33889 0.48334 0.35116 C 0.49063 0.36088 0.49514 0.37292 0.5 0.38449 C 0.50486 0.39607 0.51094 0.40695 0.51667 0.41783 C 0.52084 0.42547 0.52153 0.43102 0.52674 0.43797 C 0.52952 0.44977 0.53664 0.45672 0.54167 0.46667 C 0.54271 0.47338 0.54844 0.49213 0.55174 0.49792 C 0.55417 0.50209 0.55782 0.50486 0.56007 0.50903 C 0.56598 0.51968 0.56233 0.51667 0.56997 0.52014 C 0.57778 0.53056 0.57361 0.52431 0.5816 0.54005 C 0.58577 0.54838 0.5941 0.55417 0.6 0.56019 C 0.60591 0.57593 0.61372 0.59885 0.62674 0.60672 " pathEditMode="relative" ptsTypes="fffffffffffffffffffffffffffffffffA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1.48148E-6 C 0.00486 0.00972 0.01146 0.01736 0.01667 0.02662 C 0.02223 0.03657 0.02396 0.0449 0.03334 0.04884 C 0.03889 0.06412 0.04462 0.06574 0.05486 0.07338 C 0.06111 0.078 0.06684 0.08472 0.07327 0.08888 C 0.08299 0.09537 0.09375 0.09722 0.1033 0.10439 C 0.10834 0.1081 0.11337 0.11157 0.11823 0.1155 C 0.12587 0.12175 0.12778 0.12824 0.13663 0.13101 C 0.14532 0.13703 0.15365 0.13912 0.1632 0.14213 C 0.17466 0.15254 0.18629 0.15393 0.2 0.15555 C 0.24688 0.16944 0.2849 0.16759 0.33663 0.16898 C 0.34809 0.17106 0.35868 0.17546 0.36997 0.17777 C 0.38073 0.17986 0.39115 0.18055 0.40157 0.18449 C 0.41025 0.18773 0.41823 0.19328 0.42657 0.19768 C 0.42761 0.1993 0.42848 0.20138 0.42986 0.20231 C 0.43247 0.2037 0.43542 0.20347 0.4382 0.20439 C 0.44601 0.20694 0.45174 0.21157 0.4599 0.21342 C 0.46615 0.21898 0.46354 0.21597 0.46823 0.22222 " pathEditMode="relative" ptsTypes="fffffffffffffffffA">
                                      <p:cBhvr>
                                        <p:cTn id="2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1.48148E-6 C 0.00486 0.00972 0.01146 0.01736 0.01667 0.02662 C 0.02223 0.03657 0.02396 0.0449 0.03334 0.04884 C 0.03889 0.06412 0.04462 0.06574 0.05486 0.07338 C 0.06111 0.078 0.06684 0.08472 0.07327 0.08888 C 0.08299 0.09537 0.09375 0.09722 0.1033 0.10439 C 0.10834 0.1081 0.11337 0.11157 0.11823 0.1155 C 0.12587 0.12175 0.12778 0.12824 0.13663 0.13101 C 0.14532 0.13703 0.15365 0.13912 0.1632 0.14213 C 0.17466 0.15254 0.18629 0.15393 0.2 0.15555 C 0.24688 0.16944 0.2849 0.16759 0.33663 0.16898 C 0.34809 0.17106 0.35868 0.17546 0.36997 0.17777 C 0.38073 0.17986 0.39115 0.18055 0.40157 0.18449 C 0.41025 0.18773 0.41823 0.19328 0.42657 0.19768 C 0.42761 0.1993 0.42848 0.20138 0.42986 0.20231 C 0.43247 0.2037 0.43542 0.20347 0.4382 0.20439 C 0.44601 0.20694 0.45174 0.21157 0.4599 0.21342 C 0.46615 0.21898 0.46354 0.21597 0.46823 0.22222 " pathEditMode="relative" ptsTypes="fffffffffffffffffA">
                                      <p:cBhvr>
                                        <p:cTn id="3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4.81481E-6 C 0.04132 -0.01389 0.0842 -0.01297 0.12657 -0.01551 C 0.14323 -0.02315 0.15712 -0.025 0.175 -0.02662 C 0.19271 -0.0301 0.21059 -0.02987 0.2283 -0.03334 C 0.24879 -0.04283 0.22483 -0.03241 0.27986 -0.03774 C 0.30712 -0.04028 0.33438 -0.05371 0.36163 -0.05556 C 0.4033 -0.05834 0.51424 -0.0595 0.5382 -0.05996 C 0.55938 -0.06065 0.58038 -0.06158 0.60157 -0.06227 C 0.62657 -0.06297 0.65157 -0.06297 0.67657 -0.06436 C 0.67882 -0.06459 0.68334 -0.06667 0.68334 -0.06667 " pathEditMode="relative" ptsTypes="fffffffffA">
                                      <p:cBhvr>
                                        <p:cTn id="3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4.81481E-6 C 0.04132 -0.01389 0.0842 -0.01297 0.12657 -0.01551 C 0.14323 -0.02315 0.15712 -0.025 0.175 -0.02662 C 0.19271 -0.0301 0.21059 -0.02987 0.2283 -0.03334 C 0.24879 -0.04283 0.22483 -0.03241 0.27986 -0.03774 C 0.30712 -0.04028 0.33438 -0.05371 0.36163 -0.05556 C 0.4033 -0.05834 0.51424 -0.0595 0.5382 -0.05996 C 0.55938 -0.06065 0.58038 -0.06158 0.60157 -0.06227 C 0.62657 -0.06297 0.65157 -0.06297 0.67657 -0.06436 C 0.67882 -0.06459 0.68334 -0.06667 0.68334 -0.06667 " pathEditMode="relative" ptsTypes="fffffffffA">
                                      <p:cBhvr>
                                        <p:cTn id="4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Прямоугольник 1"/>
          <p:cNvSpPr>
            <a:spLocks noChangeArrowheads="1"/>
          </p:cNvSpPr>
          <p:nvPr/>
        </p:nvSpPr>
        <p:spPr bwMode="auto">
          <a:xfrm>
            <a:off x="1547813" y="1125538"/>
            <a:ext cx="5903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Выберите предметы только красного цвета, назовите их и только потом кликайте по ним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771650"/>
            <a:ext cx="115093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3195638"/>
            <a:ext cx="13335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4630738" y="1987550"/>
            <a:ext cx="1223962" cy="7921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38" y="1447800"/>
            <a:ext cx="2052637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50" y="4478338"/>
            <a:ext cx="854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86466">
            <a:off x="3050381" y="4366419"/>
            <a:ext cx="8747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2840038"/>
            <a:ext cx="182245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449388"/>
            <a:ext cx="12954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75" y="3881438"/>
            <a:ext cx="12985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38" y="3344863"/>
            <a:ext cx="11191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4595813"/>
            <a:ext cx="17462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 nodeType="clickPar">
                      <p:stCondLst>
                        <p:cond delay="0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Прямоугольник 1"/>
          <p:cNvSpPr>
            <a:spLocks noChangeArrowheads="1"/>
          </p:cNvSpPr>
          <p:nvPr/>
        </p:nvSpPr>
        <p:spPr bwMode="auto">
          <a:xfrm>
            <a:off x="1835150" y="1196975"/>
            <a:ext cx="568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Выберите предметы только зелёного  цвета, назовите их и только потом кликайте по ним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65275"/>
            <a:ext cx="17907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3470275"/>
            <a:ext cx="14049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3921125"/>
            <a:ext cx="1757362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211388"/>
            <a:ext cx="1547812" cy="154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768475"/>
            <a:ext cx="183515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3835400"/>
            <a:ext cx="10064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898900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832350"/>
            <a:ext cx="19177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332163"/>
            <a:ext cx="1038225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2081213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Прямоугольник 1"/>
          <p:cNvSpPr>
            <a:spLocks noChangeArrowheads="1"/>
          </p:cNvSpPr>
          <p:nvPr/>
        </p:nvSpPr>
        <p:spPr bwMode="auto">
          <a:xfrm>
            <a:off x="1619250" y="1268413"/>
            <a:ext cx="590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Выберите предметы только жёлтого цвета, назовите их и только потом кликайте по ним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592263"/>
            <a:ext cx="15049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3040063"/>
            <a:ext cx="10239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4575175"/>
            <a:ext cx="13287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25" y="3019425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5" y="1914525"/>
            <a:ext cx="2109788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741738"/>
            <a:ext cx="1979613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568450"/>
            <a:ext cx="13319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4537075"/>
            <a:ext cx="18557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8" y="2676525"/>
            <a:ext cx="1620837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Прямоугольник 1"/>
          <p:cNvSpPr>
            <a:spLocks noChangeArrowheads="1"/>
          </p:cNvSpPr>
          <p:nvPr/>
        </p:nvSpPr>
        <p:spPr bwMode="auto">
          <a:xfrm>
            <a:off x="1476375" y="1196975"/>
            <a:ext cx="6048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Помогите Каркарычу выбрать предметы только синего цвета, назовите их и только потом щёлкайте по ним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2060575"/>
            <a:ext cx="10715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Блок-схема: узел 4"/>
          <p:cNvSpPr/>
          <p:nvPr/>
        </p:nvSpPr>
        <p:spPr>
          <a:xfrm>
            <a:off x="1187450" y="4752975"/>
            <a:ext cx="936625" cy="863600"/>
          </a:xfrm>
          <a:prstGeom prst="flowChartConnec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768725"/>
            <a:ext cx="1404938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230563"/>
            <a:ext cx="1531938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843088"/>
            <a:ext cx="17668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032250"/>
            <a:ext cx="133191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2060575"/>
            <a:ext cx="16367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88" y="1843088"/>
            <a:ext cx="105251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Рисунок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429000"/>
            <a:ext cx="190341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Прямоугольник 1"/>
          <p:cNvSpPr>
            <a:spLocks noChangeArrowheads="1"/>
          </p:cNvSpPr>
          <p:nvPr/>
        </p:nvSpPr>
        <p:spPr bwMode="auto">
          <a:xfrm>
            <a:off x="1331913" y="1268413"/>
            <a:ext cx="648017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</a:t>
            </a:r>
          </a:p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какие задания мы сегодня с вами выполняли?</a:t>
            </a:r>
          </a:p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Что вам понравилось больше всего?</a:t>
            </a:r>
            <a:b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 что для вас было самым трудным?</a:t>
            </a:r>
            <a:b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Что для вас было самым легким?</a:t>
            </a:r>
          </a:p>
          <a:p>
            <a:pPr algn="ctr" eaLnBrk="1" hangingPunct="1"/>
            <a:endParaRPr lang="ru-RU" altLang="ru-RU" b="1"/>
          </a:p>
        </p:txBody>
      </p:sp>
      <p:pic>
        <p:nvPicPr>
          <p:cNvPr id="34820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429000"/>
            <a:ext cx="190341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ds05.infourok.ru/uploads/ex/0de4/000d40cb-3a0bc6ae/hello_html_m76584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919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Прямоугольник 1"/>
          <p:cNvSpPr>
            <a:spLocks noChangeArrowheads="1"/>
          </p:cNvSpPr>
          <p:nvPr/>
        </p:nvSpPr>
        <p:spPr bwMode="auto">
          <a:xfrm>
            <a:off x="900113" y="1341438"/>
            <a:ext cx="40322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 вы!</a:t>
            </a:r>
          </a:p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 хорошо поработали!</a:t>
            </a:r>
          </a:p>
        </p:txBody>
      </p:sp>
      <p:pic>
        <p:nvPicPr>
          <p:cNvPr id="35844" name="Picture 4" descr="C:\Users\Миша\AppData\Local\Microsoft\Windows\Temporary Internet Files\Content.IE5\LW0FSEMS\MC900442026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41550"/>
            <a:ext cx="3241675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</TotalTime>
  <Words>504</Words>
  <Application>Microsoft Office PowerPoint</Application>
  <PresentationFormat>Экран (4:3)</PresentationFormat>
  <Paragraphs>82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Тема Office</vt:lpstr>
      <vt:lpstr>Муниципальное автономное дошкольное образовательное учреждение «Детский сад № 122»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КОТЯТА</dc:title>
  <dc:creator>HTK-1</dc:creator>
  <cp:lastModifiedBy>ruslan mirzabekov</cp:lastModifiedBy>
  <cp:revision>46</cp:revision>
  <dcterms:created xsi:type="dcterms:W3CDTF">2005-11-20T14:00:14Z</dcterms:created>
  <dcterms:modified xsi:type="dcterms:W3CDTF">2021-11-03T06:02:46Z</dcterms:modified>
</cp:coreProperties>
</file>